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311" r:id="rId2"/>
    <p:sldId id="312" r:id="rId3"/>
    <p:sldId id="313" r:id="rId4"/>
    <p:sldId id="316" r:id="rId5"/>
    <p:sldId id="354" r:id="rId6"/>
    <p:sldId id="355" r:id="rId7"/>
    <p:sldId id="356" r:id="rId8"/>
    <p:sldId id="358" r:id="rId9"/>
    <p:sldId id="357" r:id="rId10"/>
    <p:sldId id="317" r:id="rId11"/>
    <p:sldId id="318" r:id="rId12"/>
    <p:sldId id="319" r:id="rId13"/>
    <p:sldId id="320" r:id="rId14"/>
    <p:sldId id="321" r:id="rId15"/>
    <p:sldId id="322" r:id="rId16"/>
    <p:sldId id="324" r:id="rId17"/>
    <p:sldId id="325" r:id="rId18"/>
    <p:sldId id="327" r:id="rId19"/>
    <p:sldId id="329" r:id="rId20"/>
    <p:sldId id="337" r:id="rId21"/>
    <p:sldId id="338" r:id="rId22"/>
    <p:sldId id="350" r:id="rId23"/>
    <p:sldId id="351" r:id="rId24"/>
    <p:sldId id="352" r:id="rId25"/>
    <p:sldId id="353" r:id="rId26"/>
  </p:sldIdLst>
  <p:sldSz cx="9144000" cy="5143500" type="screen16x9"/>
  <p:notesSz cx="6858000" cy="9144000"/>
  <p:embeddedFontLst>
    <p:embeddedFont>
      <p:font typeface="Source Code Pro" panose="020B0604020202020204" charset="0"/>
      <p:regular r:id="rId28"/>
      <p:bold r:id="rId29"/>
    </p:embeddedFont>
    <p:embeddedFont>
      <p:font typeface="Amatic SC" panose="020B0604020202020204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ónim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F76927-FE47-4189-AB6B-967F41BC8817}">
  <a:tblStyle styleId="{61F76927-FE47-4189-AB6B-967F41BC881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E1394C6-C9AB-4050-BCFD-2D45F6BE59D3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34" y="259350"/>
            <a:ext cx="87207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 l="15606" t="30955" r="22193" b="12483"/>
          <a:stretch/>
        </p:blipFill>
        <p:spPr>
          <a:xfrm>
            <a:off x="1157150" y="1093850"/>
            <a:ext cx="7033348" cy="359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l="15539" t="31084" r="22475" b="12735"/>
          <a:stretch/>
        </p:blipFill>
        <p:spPr>
          <a:xfrm>
            <a:off x="786275" y="1225275"/>
            <a:ext cx="6820848" cy="347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 l="15749" t="31048" r="22269" b="12261"/>
          <a:stretch/>
        </p:blipFill>
        <p:spPr>
          <a:xfrm>
            <a:off x="1592200" y="1749450"/>
            <a:ext cx="5667676" cy="29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l="15762" t="30443" r="22252" b="13376"/>
          <a:stretch/>
        </p:blipFill>
        <p:spPr>
          <a:xfrm>
            <a:off x="896212" y="1199050"/>
            <a:ext cx="7351574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l="15818" t="29264" r="22196" b="14305"/>
          <a:stretch/>
        </p:blipFill>
        <p:spPr>
          <a:xfrm>
            <a:off x="917724" y="1244950"/>
            <a:ext cx="7241275" cy="37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 l="15334" t="30953" r="22685" b="12612"/>
          <a:stretch/>
        </p:blipFill>
        <p:spPr>
          <a:xfrm>
            <a:off x="1068000" y="1245300"/>
            <a:ext cx="7147027" cy="36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l="15762" t="29174" r="22325" b="14264"/>
          <a:stretch/>
        </p:blipFill>
        <p:spPr>
          <a:xfrm>
            <a:off x="917725" y="1244950"/>
            <a:ext cx="7242100" cy="3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l="15685" t="31314" r="22341" b="13083"/>
          <a:stretch/>
        </p:blipFill>
        <p:spPr>
          <a:xfrm>
            <a:off x="869445" y="1338208"/>
            <a:ext cx="6913972" cy="34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l="15874" t="31350" r="22454" b="12595"/>
          <a:stretch/>
        </p:blipFill>
        <p:spPr>
          <a:xfrm>
            <a:off x="898575" y="1241199"/>
            <a:ext cx="7120348" cy="364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l="16065" t="29136" r="22263" b="14100"/>
          <a:stretch/>
        </p:blipFill>
        <p:spPr>
          <a:xfrm>
            <a:off x="1063435" y="1254849"/>
            <a:ext cx="7017148" cy="36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4" y="152400"/>
            <a:ext cx="83415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as-is   vs    us     (Quantified)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4677400" y="355750"/>
            <a:ext cx="3939600" cy="8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VP:  Transmitir las ideas de cada estudiante de manera mas fácil, eficiente y global.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0" y="2691325"/>
            <a:ext cx="749700" cy="108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 end users</a:t>
            </a:r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0" y="176212"/>
            <a:ext cx="75057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as-is   vs    us     (Quantified)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677400" y="355750"/>
            <a:ext cx="3939600" cy="8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VP:  Transmitir las ideas de cada estudiante de manera mas fácil, eficiente y global.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0" y="2691325"/>
            <a:ext cx="749700" cy="108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Economic Buyer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093850"/>
            <a:ext cx="7011999" cy="4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Chart OUR COMPETITIVE POSITION</a:t>
            </a:r>
          </a:p>
        </p:txBody>
      </p:sp>
      <p:grpSp>
        <p:nvGrpSpPr>
          <p:cNvPr id="745" name="Shape 745"/>
          <p:cNvGrpSpPr/>
          <p:nvPr/>
        </p:nvGrpSpPr>
        <p:grpSpPr>
          <a:xfrm>
            <a:off x="1299985" y="1173075"/>
            <a:ext cx="6188639" cy="3697022"/>
            <a:chOff x="1299985" y="1173075"/>
            <a:chExt cx="6188639" cy="3697022"/>
          </a:xfrm>
        </p:grpSpPr>
        <p:pic>
          <p:nvPicPr>
            <p:cNvPr id="746" name="Shape 746" descr="Sin títul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9985" y="1257298"/>
              <a:ext cx="5624374" cy="36127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7" name="Shape 747"/>
            <p:cNvCxnSpPr/>
            <p:nvPr/>
          </p:nvCxnSpPr>
          <p:spPr>
            <a:xfrm rot="10800000">
              <a:off x="2088925" y="1173075"/>
              <a:ext cx="0" cy="291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48" name="Shape 748"/>
            <p:cNvCxnSpPr/>
            <p:nvPr/>
          </p:nvCxnSpPr>
          <p:spPr>
            <a:xfrm>
              <a:off x="2088925" y="4085775"/>
              <a:ext cx="539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Shape 753"/>
          <p:cNvGrpSpPr/>
          <p:nvPr/>
        </p:nvGrpSpPr>
        <p:grpSpPr>
          <a:xfrm>
            <a:off x="2088925" y="1173075"/>
            <a:ext cx="5399700" cy="2912700"/>
            <a:chOff x="2088925" y="1173075"/>
            <a:chExt cx="5399700" cy="2912700"/>
          </a:xfrm>
        </p:grpSpPr>
        <p:cxnSp>
          <p:nvCxnSpPr>
            <p:cNvPr id="754" name="Shape 754"/>
            <p:cNvCxnSpPr/>
            <p:nvPr/>
          </p:nvCxnSpPr>
          <p:spPr>
            <a:xfrm rot="10800000">
              <a:off x="2088925" y="1173075"/>
              <a:ext cx="0" cy="291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55" name="Shape 755"/>
            <p:cNvCxnSpPr/>
            <p:nvPr/>
          </p:nvCxnSpPr>
          <p:spPr>
            <a:xfrm>
              <a:off x="2088925" y="4085775"/>
              <a:ext cx="539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56" name="Shape 756"/>
          <p:cNvSpPr txBox="1"/>
          <p:nvPr/>
        </p:nvSpPr>
        <p:spPr>
          <a:xfrm>
            <a:off x="3010600" y="4165000"/>
            <a:ext cx="4229400" cy="4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Aprender más (cantidad de eventos similares)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 txBox="1"/>
          <p:nvPr/>
        </p:nvSpPr>
        <p:spPr>
          <a:xfrm rot="-5400000">
            <a:off x="224500" y="2391850"/>
            <a:ext cx="2609100" cy="9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Expandir horizontes (variedad de eventos)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5557975" y="3603450"/>
            <a:ext cx="2133000" cy="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Eventos de Facebook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 txBox="1"/>
          <p:nvPr/>
        </p:nvSpPr>
        <p:spPr>
          <a:xfrm>
            <a:off x="2931400" y="2038325"/>
            <a:ext cx="2133000" cy="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Páginas de la universidad (fb)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 txBox="1"/>
          <p:nvPr/>
        </p:nvSpPr>
        <p:spPr>
          <a:xfrm>
            <a:off x="5660325" y="1428950"/>
            <a:ext cx="2133000" cy="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Solución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2243437" y="1293825"/>
            <a:ext cx="2133000" cy="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Página de la universidad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(intranet)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286175" y="2903650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Información dentro de la universidad (folletos, etc.)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820675" y="2050475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Equipu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 txBox="1"/>
          <p:nvPr/>
        </p:nvSpPr>
        <p:spPr>
          <a:xfrm>
            <a:off x="4613475" y="3336200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Status quo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Chart OUR COMPETITIVE POSITION (según mercado)</a:t>
            </a:r>
          </a:p>
        </p:txBody>
      </p:sp>
      <p:grpSp>
        <p:nvGrpSpPr>
          <p:cNvPr id="770" name="Shape 770"/>
          <p:cNvGrpSpPr/>
          <p:nvPr/>
        </p:nvGrpSpPr>
        <p:grpSpPr>
          <a:xfrm>
            <a:off x="2088925" y="1173075"/>
            <a:ext cx="5399700" cy="2912700"/>
            <a:chOff x="2088925" y="1173075"/>
            <a:chExt cx="5399700" cy="2912700"/>
          </a:xfrm>
        </p:grpSpPr>
        <p:cxnSp>
          <p:nvCxnSpPr>
            <p:cNvPr id="771" name="Shape 771"/>
            <p:cNvCxnSpPr/>
            <p:nvPr/>
          </p:nvCxnSpPr>
          <p:spPr>
            <a:xfrm rot="10800000">
              <a:off x="2088925" y="1173075"/>
              <a:ext cx="0" cy="291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72" name="Shape 772"/>
            <p:cNvCxnSpPr/>
            <p:nvPr/>
          </p:nvCxnSpPr>
          <p:spPr>
            <a:xfrm>
              <a:off x="2088925" y="4085775"/>
              <a:ext cx="539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73" name="Shape 773"/>
          <p:cNvSpPr txBox="1"/>
          <p:nvPr/>
        </p:nvSpPr>
        <p:spPr>
          <a:xfrm>
            <a:off x="2832150" y="429820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                Events communication</a:t>
            </a:r>
          </a:p>
        </p:txBody>
      </p:sp>
      <p:sp>
        <p:nvSpPr>
          <p:cNvPr id="774" name="Shape 774"/>
          <p:cNvSpPr txBox="1"/>
          <p:nvPr/>
        </p:nvSpPr>
        <p:spPr>
          <a:xfrm rot="-5400000">
            <a:off x="503250" y="2394300"/>
            <a:ext cx="2444400" cy="3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Personalized  access  to info. 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2904325" y="157060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Páginas de universidad (fb)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 txBox="1"/>
          <p:nvPr/>
        </p:nvSpPr>
        <p:spPr>
          <a:xfrm>
            <a:off x="5906700" y="340335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Intranet (College web page)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 txBox="1"/>
          <p:nvPr/>
        </p:nvSpPr>
        <p:spPr>
          <a:xfrm>
            <a:off x="5973775" y="134955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Solución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 txBox="1"/>
          <p:nvPr/>
        </p:nvSpPr>
        <p:spPr>
          <a:xfrm>
            <a:off x="4200325" y="237645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Eventos en fb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2987625" y="2891425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Información dentro de la universidad (visual al paso)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 txBox="1"/>
          <p:nvPr/>
        </p:nvSpPr>
        <p:spPr>
          <a:xfrm>
            <a:off x="4936425" y="2889887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Status quo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Chart OUR COMPETITIVE POSITION (según mercado)</a:t>
            </a:r>
          </a:p>
        </p:txBody>
      </p:sp>
      <p:grpSp>
        <p:nvGrpSpPr>
          <p:cNvPr id="786" name="Shape 786"/>
          <p:cNvGrpSpPr/>
          <p:nvPr/>
        </p:nvGrpSpPr>
        <p:grpSpPr>
          <a:xfrm>
            <a:off x="2088925" y="1173075"/>
            <a:ext cx="5399700" cy="2912700"/>
            <a:chOff x="2088925" y="1173075"/>
            <a:chExt cx="5399700" cy="2912700"/>
          </a:xfrm>
        </p:grpSpPr>
        <p:cxnSp>
          <p:nvCxnSpPr>
            <p:cNvPr id="787" name="Shape 787"/>
            <p:cNvCxnSpPr/>
            <p:nvPr/>
          </p:nvCxnSpPr>
          <p:spPr>
            <a:xfrm rot="10800000">
              <a:off x="2088925" y="1173075"/>
              <a:ext cx="0" cy="291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88" name="Shape 788"/>
            <p:cNvCxnSpPr/>
            <p:nvPr/>
          </p:nvCxnSpPr>
          <p:spPr>
            <a:xfrm>
              <a:off x="2088925" y="4085775"/>
              <a:ext cx="539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89" name="Shape 789"/>
          <p:cNvSpPr txBox="1"/>
          <p:nvPr/>
        </p:nvSpPr>
        <p:spPr>
          <a:xfrm>
            <a:off x="2755950" y="4298200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Tiempo en publicar ( De más a menos)</a:t>
            </a:r>
          </a:p>
        </p:txBody>
      </p:sp>
      <p:sp>
        <p:nvSpPr>
          <p:cNvPr id="790" name="Shape 790"/>
          <p:cNvSpPr txBox="1"/>
          <p:nvPr/>
        </p:nvSpPr>
        <p:spPr>
          <a:xfrm rot="-5400000">
            <a:off x="503250" y="2394300"/>
            <a:ext cx="2444400" cy="3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Nivel de difusión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279525" y="1950412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Páginas de universidad (fb)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2" name="Shape 792"/>
          <p:cNvSpPr txBox="1"/>
          <p:nvPr/>
        </p:nvSpPr>
        <p:spPr>
          <a:xfrm>
            <a:off x="3351450" y="1625862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Intranet (College web page)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5726475" y="1369362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Solución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4" name="Shape 794"/>
          <p:cNvSpPr txBox="1"/>
          <p:nvPr/>
        </p:nvSpPr>
        <p:spPr>
          <a:xfrm>
            <a:off x="2377675" y="2486975"/>
            <a:ext cx="36321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Eventos en fb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5" name="Shape 795"/>
          <p:cNvSpPr txBox="1"/>
          <p:nvPr/>
        </p:nvSpPr>
        <p:spPr>
          <a:xfrm>
            <a:off x="3814375" y="3263487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Información dentro de la universidad (visual al paso)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6" name="Shape 796"/>
          <p:cNvSpPr txBox="1"/>
          <p:nvPr/>
        </p:nvSpPr>
        <p:spPr>
          <a:xfrm>
            <a:off x="3962075" y="2442412"/>
            <a:ext cx="19488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Status quo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4" y="152400"/>
            <a:ext cx="83415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23" y="0"/>
            <a:ext cx="88475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solidFill>
            <a:srgbClr val="FF99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sTARTING BY...drawing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l="15762" t="30443" r="22252" b="13376"/>
          <a:stretch/>
        </p:blipFill>
        <p:spPr>
          <a:xfrm>
            <a:off x="896212" y="1199050"/>
            <a:ext cx="7351574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85871" cy="50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9" y="-108038"/>
            <a:ext cx="8663004" cy="48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7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1" y="130629"/>
            <a:ext cx="8911769" cy="50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4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85871" cy="50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82503"/>
            <a:ext cx="8783104" cy="49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7948"/>
      </p:ext>
    </p:extLst>
  </p:cSld>
  <p:clrMapOvr>
    <a:masterClrMapping/>
  </p:clrMapOvr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237</Words>
  <Application>Microsoft Office PowerPoint</Application>
  <PresentationFormat>Presentación en pantalla (16:9)</PresentationFormat>
  <Paragraphs>62</Paragraphs>
  <Slides>25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Source Code Pro</vt:lpstr>
      <vt:lpstr>Arial</vt:lpstr>
      <vt:lpstr>Amatic SC</vt:lpstr>
      <vt:lpstr>beach-day</vt:lpstr>
      <vt:lpstr>Presentación de PowerPoint</vt:lpstr>
      <vt:lpstr>Presentación de PowerPoint</vt:lpstr>
      <vt:lpstr>Presentación de PowerPoint</vt:lpstr>
      <vt:lpstr>sTARTING BY...drawing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sTARTING BY...drawing</vt:lpstr>
      <vt:lpstr>sTARTING BY...drawing</vt:lpstr>
      <vt:lpstr>sTARTING BY...drawing</vt:lpstr>
      <vt:lpstr>sTARTING BY...drawing</vt:lpstr>
      <vt:lpstr>sTARTING BY...drawing</vt:lpstr>
      <vt:lpstr>sTARTING BY...drawing</vt:lpstr>
      <vt:lpstr>sTARTING BY...drawing</vt:lpstr>
      <vt:lpstr>sTARTING BY...drawing</vt:lpstr>
      <vt:lpstr>sTARTING BY...drawing</vt:lpstr>
      <vt:lpstr>sTARTING BY...drawing</vt:lpstr>
      <vt:lpstr>as-is   vs    us     (Quantified)</vt:lpstr>
      <vt:lpstr>as-is   vs    us     (Quantified)</vt:lpstr>
      <vt:lpstr>Chart OUR COMPETITIVE POSITION</vt:lpstr>
      <vt:lpstr>Presentación de PowerPoint</vt:lpstr>
      <vt:lpstr>Chart OUR COMPETITIVE POSITION (según mercado)</vt:lpstr>
      <vt:lpstr>Chart OUR COMPETITIVE POSITION (según mercado)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Jhenry Hamed Portillo Orellana</dc:creator>
  <cp:lastModifiedBy>Jhenry Hamed Portillo Orellana</cp:lastModifiedBy>
  <cp:revision>5</cp:revision>
  <dcterms:modified xsi:type="dcterms:W3CDTF">2017-01-02T06:56:37Z</dcterms:modified>
</cp:coreProperties>
</file>